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312" autoAdjust="0"/>
    <p:restoredTop sz="90340" autoAdjust="0"/>
  </p:normalViewPr>
  <p:slideViewPr>
    <p:cSldViewPr snapToGrid="0" snapToObjects="1">
      <p:cViewPr>
        <p:scale>
          <a:sx n="50" d="100"/>
          <a:sy n="50" d="100"/>
        </p:scale>
        <p:origin x="-96" y="3608"/>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5C00E5-E059-184D-A918-4675B9DE6888}" type="datetimeFigureOut">
              <a:rPr lang="en-US" smtClean="0"/>
              <a:t>12/19/17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5C00E5-E059-184D-A918-4675B9DE6888}" type="datetimeFigureOut">
              <a:rPr lang="en-US" smtClean="0"/>
              <a:t>12/19/17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5C00E5-E059-184D-A918-4675B9DE6888}" type="datetimeFigureOut">
              <a:rPr lang="en-US" smtClean="0"/>
              <a:t>12/19/17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12/19/17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tiff"/><Relationship Id="rId16" Type="http://schemas.openxmlformats.org/officeDocument/2006/relationships/image" Target="../media/image15.emf"/><Relationship Id="rId17" Type="http://schemas.openxmlformats.org/officeDocument/2006/relationships/image" Target="../media/image16.emf"/><Relationship Id="rId1" Type="http://schemas.openxmlformats.org/officeDocument/2006/relationships/slideLayout" Target="../slideLayouts/slideLayout7.xml"/><Relationship Id="rId2" Type="http://schemas.openxmlformats.org/officeDocument/2006/relationships/image" Target="../media/image1.emf"/><Relationship Id="rId3" Type="http://schemas.openxmlformats.org/officeDocument/2006/relationships/image" Target="../media/image2.gi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emf"/><Relationship Id="rId8" Type="http://schemas.openxmlformats.org/officeDocument/2006/relationships/image" Target="../media/image7.jpg"/><Relationship Id="rId9" Type="http://schemas.openxmlformats.org/officeDocument/2006/relationships/image" Target="../media/image8.tiff"/><Relationship Id="rId10"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9606199" y="14550149"/>
            <a:ext cx="8297350" cy="937781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08020" y="22758400"/>
            <a:ext cx="7289780" cy="985106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0803756" y="13846806"/>
            <a:ext cx="18262600" cy="10506552"/>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9606199" y="4735585"/>
            <a:ext cx="8297349" cy="92033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0803756" y="4684785"/>
            <a:ext cx="18262600" cy="8809256"/>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9" y="4546600"/>
            <a:ext cx="9793471" cy="1780587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2641" y="19293862"/>
            <a:ext cx="13712759" cy="4643076"/>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smtClean="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smtClean="0">
                <a:solidFill>
                  <a:srgbClr val="FF0000"/>
                </a:solidFill>
                <a:effectLst>
                  <a:outerShdw blurRad="38100" dist="38100" dir="2700000" algn="tl">
                    <a:srgbClr val="DDDDDD"/>
                  </a:outerShdw>
                </a:effectLst>
                <a:latin typeface="Times New Roman"/>
                <a:cs typeface="Times New Roman"/>
              </a:rPr>
              <a:t>Supercluster</a:t>
            </a:r>
            <a:r>
              <a:rPr lang="en-US" sz="8800" b="1" baseline="0" dirty="0" smtClean="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a:t>
            </a:r>
            <a:r>
              <a:rPr lang="en-US" sz="5400" b="1" i="1" baseline="0" dirty="0" smtClean="0">
                <a:solidFill>
                  <a:srgbClr val="000000"/>
                </a:solidFill>
                <a:latin typeface="Times" charset="0"/>
              </a:rPr>
              <a:t>Team, ALFALFA Team, </a:t>
            </a:r>
            <a:r>
              <a:rPr lang="en-US" sz="5400" b="1" i="1" baseline="30000" dirty="0" smtClean="0">
                <a:solidFill>
                  <a:srgbClr val="000000"/>
                </a:solidFill>
                <a:latin typeface="Times" charset="0"/>
              </a:rPr>
              <a:t>1</a:t>
            </a:r>
            <a:r>
              <a:rPr lang="en-US" sz="5400" b="1" i="1" baseline="0" dirty="0" smtClean="0">
                <a:solidFill>
                  <a:srgbClr val="000000"/>
                </a:solidFill>
                <a:latin typeface="Times" charset="0"/>
              </a:rPr>
              <a:t>Utica </a:t>
            </a:r>
            <a:r>
              <a:rPr lang="en-US" sz="5400" b="1" i="1" baseline="0" dirty="0">
                <a:solidFill>
                  <a:srgbClr val="000000"/>
                </a:solidFill>
                <a:latin typeface="Times" charset="0"/>
              </a:rPr>
              <a:t>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11277601" y="4949832"/>
            <a:ext cx="17170400" cy="8198244"/>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200" b="1" baseline="0" dirty="0">
              <a:solidFill>
                <a:schemeClr val="accent4">
                  <a:lumMod val="10000"/>
                </a:schemeClr>
              </a:solidFill>
              <a:latin typeface="Times New Roman"/>
              <a:cs typeface="Times New Roman"/>
            </a:endParaRPr>
          </a:p>
          <a:p>
            <a:endParaRPr lang="en-US" sz="3200" b="1" baseline="0" dirty="0">
              <a:solidFill>
                <a:schemeClr val="accent4">
                  <a:lumMod val="10000"/>
                </a:schemeClr>
              </a:solidFill>
              <a:latin typeface="Times New Roman"/>
              <a:cs typeface="Times New Roman"/>
            </a:endParaRPr>
          </a:p>
          <a:p>
            <a:r>
              <a:rPr lang="en-US" sz="3400" dirty="0">
                <a:latin typeface="Times New Roman"/>
                <a:cs typeface="Times New Roman"/>
              </a:rPr>
              <a:t>The Arecibo Pisces-Perseus </a:t>
            </a:r>
            <a:r>
              <a:rPr lang="en-US" sz="3400" dirty="0" err="1">
                <a:latin typeface="Times New Roman"/>
                <a:cs typeface="Times New Roman"/>
              </a:rPr>
              <a:t>Supercluster</a:t>
            </a:r>
            <a:r>
              <a:rPr lang="en-US" sz="3400" dirty="0">
                <a:latin typeface="Times New Roman"/>
                <a:cs typeface="Times New Roman"/>
              </a:rPr>
              <a:t> Survey (APPSS) will provide strong observational constraints on the mass-</a:t>
            </a:r>
            <a:r>
              <a:rPr lang="en-US" sz="3400" dirty="0" err="1">
                <a:latin typeface="Times New Roman"/>
                <a:cs typeface="Times New Roman"/>
              </a:rPr>
              <a:t>infall</a:t>
            </a:r>
            <a:r>
              <a:rPr lang="en-US" sz="3400" dirty="0">
                <a:latin typeface="Times New Roman"/>
                <a:cs typeface="Times New Roman"/>
              </a:rPr>
              <a:t> rate onto the main filament of the Pisces-Perseus </a:t>
            </a:r>
            <a:r>
              <a:rPr lang="en-US" sz="3400" dirty="0" err="1">
                <a:latin typeface="Times New Roman"/>
                <a:cs typeface="Times New Roman"/>
              </a:rPr>
              <a:t>Supercluster</a:t>
            </a:r>
            <a:r>
              <a:rPr lang="en-US" sz="34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400" dirty="0" err="1">
                <a:latin typeface="Times New Roman"/>
                <a:cs typeface="Times New Roman"/>
              </a:rPr>
              <a:t>Supercluster</a:t>
            </a:r>
            <a:r>
              <a:rPr lang="en-US" sz="34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a:t>
            </a:r>
            <a:r>
              <a:rPr lang="en-US" sz="3400" dirty="0" smtClean="0">
                <a:latin typeface="Times New Roman"/>
                <a:cs typeface="Times New Roman"/>
              </a:rPr>
              <a:t>project.</a:t>
            </a:r>
            <a:endParaRPr lang="en-US" sz="3400" dirty="0">
              <a:latin typeface="Times New Roman"/>
              <a:cs typeface="Times New Roman"/>
            </a:endParaRPr>
          </a:p>
          <a:p>
            <a:r>
              <a:rPr lang="en-US" sz="3400" dirty="0" smtClean="0">
                <a:solidFill>
                  <a:srgbClr val="FF0000"/>
                </a:solidFill>
                <a:latin typeface="Times New Roman"/>
                <a:cs typeface="Times New Roman"/>
              </a:rPr>
              <a:t>This </a:t>
            </a:r>
            <a:r>
              <a:rPr lang="en-US" sz="3400" dirty="0">
                <a:solidFill>
                  <a:srgbClr val="FF0000"/>
                </a:solidFill>
                <a:latin typeface="Times New Roman"/>
                <a:cs typeface="Times New Roman"/>
              </a:rPr>
              <a:t>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17651924" y="5048264"/>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1086337"/>
            <a:ext cx="2466400" cy="2368416"/>
          </a:xfrm>
          <a:prstGeom prst="rect">
            <a:avLst/>
          </a:prstGeom>
        </p:spPr>
      </p:pic>
      <p:sp>
        <p:nvSpPr>
          <p:cNvPr id="23" name="Rectangle 22"/>
          <p:cNvSpPr/>
          <p:nvPr/>
        </p:nvSpPr>
        <p:spPr>
          <a:xfrm>
            <a:off x="-1" y="4021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92334" y="9369838"/>
            <a:ext cx="4409755" cy="4409755"/>
          </a:xfrm>
          <a:prstGeom prst="rect">
            <a:avLst/>
          </a:prstGeom>
        </p:spPr>
      </p:pic>
      <p:pic>
        <p:nvPicPr>
          <p:cNvPr id="13" name="Picture 12" descr="APPSS_AGC.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2641" y="14070542"/>
            <a:ext cx="13716000" cy="4572000"/>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92334" y="19293862"/>
            <a:ext cx="4409755" cy="4409755"/>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019" y="18802475"/>
            <a:ext cx="5429466" cy="3346006"/>
          </a:xfrm>
          <a:prstGeom prst="rect">
            <a:avLst/>
          </a:prstGeom>
        </p:spPr>
      </p:pic>
      <p:pic>
        <p:nvPicPr>
          <p:cNvPr id="35" name="Picture 34" descr="5n.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019" y="15340879"/>
            <a:ext cx="5429466" cy="3342010"/>
          </a:xfrm>
          <a:prstGeom prst="rect">
            <a:avLst/>
          </a:prstGeom>
        </p:spPr>
      </p:pic>
      <p:pic>
        <p:nvPicPr>
          <p:cNvPr id="36" name="Picture 35" descr="4n.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598" y="11840601"/>
            <a:ext cx="5403664" cy="3352033"/>
          </a:xfrm>
          <a:prstGeom prst="rect">
            <a:avLst/>
          </a:prstGeom>
        </p:spPr>
      </p:pic>
      <p:pic>
        <p:nvPicPr>
          <p:cNvPr id="37" name="Picture 36" descr="Untitled.tif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375" y="8274940"/>
            <a:ext cx="5403664" cy="3413676"/>
          </a:xfrm>
          <a:prstGeom prst="rect">
            <a:avLst/>
          </a:prstGeom>
        </p:spPr>
      </p:pic>
      <p:pic>
        <p:nvPicPr>
          <p:cNvPr id="39" name="Picture 38" descr="upper_right.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810200" y="4949832"/>
            <a:ext cx="6891889" cy="4282911"/>
          </a:xfrm>
          <a:prstGeom prst="rect">
            <a:avLst/>
          </a:prstGeom>
        </p:spPr>
      </p:pic>
      <p:pic>
        <p:nvPicPr>
          <p:cNvPr id="40" name="Picture 39" descr="bottom_righ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069709" y="14782079"/>
            <a:ext cx="6632380" cy="4308855"/>
          </a:xfrm>
          <a:prstGeom prst="rect">
            <a:avLst/>
          </a:prstGeom>
        </p:spPr>
      </p:pic>
      <p:sp>
        <p:nvSpPr>
          <p:cNvPr id="46" name="TextBox 45"/>
          <p:cNvSpPr txBox="1"/>
          <p:nvPr/>
        </p:nvSpPr>
        <p:spPr>
          <a:xfrm>
            <a:off x="6329776" y="4775338"/>
            <a:ext cx="3809904" cy="2862322"/>
          </a:xfrm>
          <a:prstGeom prst="rect">
            <a:avLst/>
          </a:prstGeom>
          <a:solidFill>
            <a:schemeClr val="bg1"/>
          </a:solidFill>
          <a:ln>
            <a:solidFill>
              <a:schemeClr val="bg1"/>
            </a:solidFill>
          </a:ln>
        </p:spPr>
        <p:txBody>
          <a:bodyPr wrap="square" rtlCol="0">
            <a:spAutoFit/>
          </a:bodyPr>
          <a:lstStyle/>
          <a:p>
            <a:r>
              <a:rPr lang="en-US" sz="2000" b="1" dirty="0" smtClean="0"/>
              <a:t>Figure 1</a:t>
            </a:r>
            <a:r>
              <a:rPr lang="en-US" sz="2000" dirty="0" smtClean="0"/>
              <a:t>. consists of loaded source data. A proper measurement can only be made with a baseline to the data.  The area of the spectrum is selected and marked in blue. These areas are noise, not including RFI or sources. A polynomial fit is calculated, giving an RMS for each fit. </a:t>
            </a:r>
            <a:endParaRPr lang="en-US" sz="2000" dirty="0"/>
          </a:p>
        </p:txBody>
      </p:sp>
      <p:pic>
        <p:nvPicPr>
          <p:cNvPr id="47" name="Picture 46" descr="2n.tif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5831" y="4735585"/>
            <a:ext cx="5439207" cy="3438090"/>
          </a:xfrm>
          <a:prstGeom prst="rect">
            <a:avLst/>
          </a:prstGeom>
        </p:spPr>
      </p:pic>
      <p:sp>
        <p:nvSpPr>
          <p:cNvPr id="49" name="TextBox 48"/>
          <p:cNvSpPr txBox="1"/>
          <p:nvPr/>
        </p:nvSpPr>
        <p:spPr>
          <a:xfrm>
            <a:off x="6329776" y="8274940"/>
            <a:ext cx="3809904" cy="3170099"/>
          </a:xfrm>
          <a:prstGeom prst="rect">
            <a:avLst/>
          </a:prstGeom>
          <a:solidFill>
            <a:srgbClr val="FFFFFF"/>
          </a:solidFill>
        </p:spPr>
        <p:txBody>
          <a:bodyPr wrap="square" rtlCol="0">
            <a:spAutoFit/>
          </a:bodyPr>
          <a:lstStyle/>
          <a:p>
            <a:r>
              <a:rPr lang="en-US" sz="2000" b="1" dirty="0" smtClean="0"/>
              <a:t>Figure 2. </a:t>
            </a:r>
            <a:r>
              <a:rPr lang="en-US" sz="2000" dirty="0" smtClean="0"/>
              <a:t>displays the beginning steps of measuring a detection. There are two fit options: </a:t>
            </a:r>
            <a:r>
              <a:rPr lang="en-US" sz="2000" dirty="0" err="1" smtClean="0"/>
              <a:t>gaussian</a:t>
            </a:r>
            <a:r>
              <a:rPr lang="en-US" sz="2000" dirty="0" smtClean="0"/>
              <a:t> or 2-horned profile. A box is centered on a source and the box can vary in size if necessary. It is important to include the whole source as well as the baseline, but the box should be small enough to show the detailed of a source. </a:t>
            </a:r>
            <a:endParaRPr lang="en-US" sz="2000" dirty="0"/>
          </a:p>
        </p:txBody>
      </p:sp>
      <p:sp>
        <p:nvSpPr>
          <p:cNvPr id="50" name="TextBox 49"/>
          <p:cNvSpPr txBox="1"/>
          <p:nvPr/>
        </p:nvSpPr>
        <p:spPr>
          <a:xfrm>
            <a:off x="6329776" y="11840601"/>
            <a:ext cx="3809904" cy="1938992"/>
          </a:xfrm>
          <a:prstGeom prst="rect">
            <a:avLst/>
          </a:prstGeom>
          <a:solidFill>
            <a:srgbClr val="FFFFFF"/>
          </a:solidFill>
        </p:spPr>
        <p:txBody>
          <a:bodyPr wrap="square" rtlCol="0">
            <a:spAutoFit/>
          </a:bodyPr>
          <a:lstStyle/>
          <a:p>
            <a:r>
              <a:rPr lang="en-US" sz="2000" b="1" dirty="0" smtClean="0"/>
              <a:t>Figure 3. </a:t>
            </a:r>
            <a:r>
              <a:rPr lang="en-US" sz="2000" dirty="0" smtClean="0"/>
              <a:t>demonstrates fitting a two-horned profile. The left edge of the spectral line is selected first. This is done by clicking to the left and right of this side of the spectral line.  </a:t>
            </a:r>
            <a:endParaRPr lang="en-US" sz="2000" dirty="0"/>
          </a:p>
        </p:txBody>
      </p:sp>
      <p:sp>
        <p:nvSpPr>
          <p:cNvPr id="51" name="TextBox 50"/>
          <p:cNvSpPr txBox="1"/>
          <p:nvPr/>
        </p:nvSpPr>
        <p:spPr>
          <a:xfrm>
            <a:off x="6329777" y="15340879"/>
            <a:ext cx="3809904" cy="1015663"/>
          </a:xfrm>
          <a:prstGeom prst="rect">
            <a:avLst/>
          </a:prstGeom>
          <a:solidFill>
            <a:srgbClr val="FFFFFF"/>
          </a:solidFill>
        </p:spPr>
        <p:txBody>
          <a:bodyPr wrap="square" rtlCol="0">
            <a:spAutoFit/>
          </a:bodyPr>
          <a:lstStyle/>
          <a:p>
            <a:r>
              <a:rPr lang="en-US" sz="2000" b="1" dirty="0" smtClean="0"/>
              <a:t>Figure 4. </a:t>
            </a:r>
            <a:r>
              <a:rPr lang="en-US" sz="2000" dirty="0" smtClean="0"/>
              <a:t>is similar to the previous figure but the fit is for the right edge of the spectral line. </a:t>
            </a:r>
            <a:endParaRPr lang="en-US" sz="2000" dirty="0"/>
          </a:p>
        </p:txBody>
      </p:sp>
      <p:sp>
        <p:nvSpPr>
          <p:cNvPr id="52" name="TextBox 51"/>
          <p:cNvSpPr txBox="1"/>
          <p:nvPr/>
        </p:nvSpPr>
        <p:spPr>
          <a:xfrm>
            <a:off x="6329777" y="18802475"/>
            <a:ext cx="3809903" cy="1938992"/>
          </a:xfrm>
          <a:prstGeom prst="rect">
            <a:avLst/>
          </a:prstGeom>
          <a:solidFill>
            <a:srgbClr val="FFFFFF"/>
          </a:solidFill>
        </p:spPr>
        <p:txBody>
          <a:bodyPr wrap="square" rtlCol="0">
            <a:spAutoFit/>
          </a:bodyPr>
          <a:lstStyle/>
          <a:p>
            <a:r>
              <a:rPr lang="en-US" sz="2000" b="1" dirty="0" smtClean="0"/>
              <a:t>Figure 5. </a:t>
            </a:r>
            <a:r>
              <a:rPr lang="en-US" sz="2000" dirty="0" smtClean="0"/>
              <a:t>shows the final fit. Once the fit on both the right and left edge of emission are approved, the code prints the calculated parameters. The information recorded can be saved in </a:t>
            </a:r>
            <a:r>
              <a:rPr lang="en-US" sz="2000" dirty="0" err="1" smtClean="0"/>
              <a:t>idl</a:t>
            </a:r>
            <a:r>
              <a:rPr lang="en-US" sz="2000" dirty="0" smtClean="0"/>
              <a:t>.  </a:t>
            </a:r>
            <a:endParaRPr lang="en-US" sz="2000" dirty="0"/>
          </a:p>
        </p:txBody>
      </p:sp>
      <p:sp>
        <p:nvSpPr>
          <p:cNvPr id="54" name="TextBox 53"/>
          <p:cNvSpPr txBox="1"/>
          <p:nvPr/>
        </p:nvSpPr>
        <p:spPr>
          <a:xfrm>
            <a:off x="24993600" y="14106948"/>
            <a:ext cx="3708400" cy="2677656"/>
          </a:xfrm>
          <a:prstGeom prst="rect">
            <a:avLst/>
          </a:prstGeom>
          <a:solidFill>
            <a:srgbClr val="FFFFFF"/>
          </a:solidFill>
        </p:spPr>
        <p:txBody>
          <a:bodyPr wrap="square" rtlCol="0">
            <a:spAutoFit/>
          </a:bodyPr>
          <a:lstStyle/>
          <a:p>
            <a:pPr marL="342900" indent="-342900">
              <a:buFont typeface="Arial"/>
              <a:buChar char="•"/>
            </a:pPr>
            <a:r>
              <a:rPr lang="en-US" sz="2400" dirty="0" smtClean="0"/>
              <a:t>The Arecibo Pisces-Perseus </a:t>
            </a:r>
            <a:r>
              <a:rPr lang="en-US" sz="2400" dirty="0" err="1" smtClean="0"/>
              <a:t>Supercluster</a:t>
            </a:r>
            <a:r>
              <a:rPr lang="en-US" sz="2400" dirty="0" smtClean="0"/>
              <a:t> Survey goal is to determine the rate at which galaxies are falling into the </a:t>
            </a:r>
            <a:r>
              <a:rPr lang="en-US" sz="2400" dirty="0" err="1" smtClean="0"/>
              <a:t>Supercluster</a:t>
            </a:r>
            <a:endParaRPr lang="en-US" sz="2400"/>
          </a:p>
          <a:p>
            <a:pPr marL="342900" indent="-342900">
              <a:buFont typeface="Arial"/>
              <a:buChar char="•"/>
            </a:pPr>
            <a:endParaRPr lang="en-US" sz="2400" dirty="0"/>
          </a:p>
        </p:txBody>
      </p:sp>
      <p:pic>
        <p:nvPicPr>
          <p:cNvPr id="4" name="Picture 3" descr="flux_w50_both.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2018" y="27787599"/>
            <a:ext cx="6758473" cy="4505649"/>
          </a:xfrm>
          <a:prstGeom prst="rect">
            <a:avLst/>
          </a:prstGeom>
        </p:spPr>
      </p:pic>
      <p:pic>
        <p:nvPicPr>
          <p:cNvPr id="6" name="Picture 5" descr="HI_mass_dist.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18" y="23088947"/>
            <a:ext cx="6758473" cy="4505648"/>
          </a:xfrm>
          <a:prstGeom prst="rect">
            <a:avLst/>
          </a:prstGeom>
        </p:spPr>
      </p:pic>
    </p:spTree>
    <p:extLst>
      <p:ext uri="{BB962C8B-B14F-4D97-AF65-F5344CB8AC3E}">
        <p14:creationId xmlns:p14="http://schemas.microsoft.com/office/powerpoint/2010/main" val="1799186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6612</TotalTime>
  <Words>512</Words>
  <Application>Microsoft Macintosh PowerPoint</Application>
  <PresentationFormat>Custom</PresentationFormat>
  <Paragraphs>13</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workstudy</cp:lastModifiedBy>
  <cp:revision>159</cp:revision>
  <dcterms:created xsi:type="dcterms:W3CDTF">2016-12-22T16:59:19Z</dcterms:created>
  <dcterms:modified xsi:type="dcterms:W3CDTF">2017-12-19T23:10:47Z</dcterms:modified>
</cp:coreProperties>
</file>